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59" r:id="rId5"/>
    <p:sldId id="257" r:id="rId6"/>
    <p:sldId id="270" r:id="rId7"/>
    <p:sldId id="271" r:id="rId8"/>
    <p:sldId id="272" r:id="rId9"/>
    <p:sldId id="261" r:id="rId10"/>
    <p:sldId id="262" r:id="rId11"/>
    <p:sldId id="265" r:id="rId12"/>
    <p:sldId id="266" r:id="rId13"/>
    <p:sldId id="273" r:id="rId14"/>
    <p:sldId id="267" r:id="rId15"/>
    <p:sldId id="274" r:id="rId16"/>
    <p:sldId id="276" r:id="rId17"/>
    <p:sldId id="280" r:id="rId18"/>
    <p:sldId id="281" r:id="rId19"/>
    <p:sldId id="282" r:id="rId20"/>
    <p:sldId id="283" r:id="rId21"/>
    <p:sldId id="284" r:id="rId22"/>
    <p:sldId id="286" r:id="rId23"/>
    <p:sldId id="288" r:id="rId24"/>
    <p:sldId id="291" r:id="rId25"/>
    <p:sldId id="292" r:id="rId26"/>
    <p:sldId id="293" r:id="rId27"/>
    <p:sldId id="29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69D34C-1DE1-4D91-B830-36724608F709}"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210A1-CAC3-4D53-9837-C9D19DB1B3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9D34C-1DE1-4D91-B830-36724608F709}"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210A1-CAC3-4D53-9837-C9D19DB1B3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9D34C-1DE1-4D91-B830-36724608F709}"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210A1-CAC3-4D53-9837-C9D19DB1B3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9D34C-1DE1-4D91-B830-36724608F709}"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210A1-CAC3-4D53-9837-C9D19DB1B3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69D34C-1DE1-4D91-B830-36724608F709}"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210A1-CAC3-4D53-9837-C9D19DB1B3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69D34C-1DE1-4D91-B830-36724608F709}"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210A1-CAC3-4D53-9837-C9D19DB1B3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69D34C-1DE1-4D91-B830-36724608F709}"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2210A1-CAC3-4D53-9837-C9D19DB1B3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69D34C-1DE1-4D91-B830-36724608F709}"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2210A1-CAC3-4D53-9837-C9D19DB1B3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9D34C-1DE1-4D91-B830-36724608F709}"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2210A1-CAC3-4D53-9837-C9D19DB1B3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9D34C-1DE1-4D91-B830-36724608F709}"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210A1-CAC3-4D53-9837-C9D19DB1B3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9D34C-1DE1-4D91-B830-36724608F709}"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210A1-CAC3-4D53-9837-C9D19DB1B3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9D34C-1DE1-4D91-B830-36724608F709}" type="datetimeFigureOut">
              <a:rPr lang="en-US" smtClean="0"/>
              <a:t>6/4/2019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210A1-CAC3-4D53-9837-C9D19DB1B36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Spiritual Gifts III: Church Lego</a:t>
            </a:r>
            <a:endParaRPr lang="en-US" dirty="0"/>
          </a:p>
        </p:txBody>
      </p:sp>
      <p:sp>
        <p:nvSpPr>
          <p:cNvPr id="3" name="Subtitle 2"/>
          <p:cNvSpPr>
            <a:spLocks noGrp="1"/>
          </p:cNvSpPr>
          <p:nvPr>
            <p:ph type="subTitle" idx="1"/>
          </p:nvPr>
        </p:nvSpPr>
        <p:spPr/>
        <p:txBody>
          <a:bodyPr/>
          <a:lstStyle/>
          <a:p>
            <a:r>
              <a:rPr lang="en-US" dirty="0" smtClean="0"/>
              <a:t>June 1, 2019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rvey.jpg"/>
          <p:cNvPicPr>
            <a:picLocks noChangeAspect="1"/>
          </p:cNvPicPr>
          <p:nvPr/>
        </p:nvPicPr>
        <p:blipFill>
          <a:blip r:embed="rId2" cstate="print"/>
          <a:stretch>
            <a:fillRect/>
          </a:stretch>
        </p:blipFill>
        <p:spPr>
          <a:xfrm>
            <a:off x="302632" y="0"/>
            <a:ext cx="853873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 miracle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cor14.png"/>
          <p:cNvPicPr>
            <a:picLocks noChangeAspect="1"/>
          </p:cNvPicPr>
          <p:nvPr/>
        </p:nvPicPr>
        <p:blipFill>
          <a:blip r:embed="rId2" cstate="print"/>
          <a:stretch>
            <a:fillRect/>
          </a:stretch>
        </p:blipFill>
        <p:spPr>
          <a:xfrm>
            <a:off x="0" y="434340"/>
            <a:ext cx="9144000" cy="59893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Thessalonians 5:19</a:t>
            </a:r>
            <a:endParaRPr lang="en-US" dirty="0"/>
          </a:p>
        </p:txBody>
      </p:sp>
      <p:sp>
        <p:nvSpPr>
          <p:cNvPr id="3" name="Content Placeholder 2"/>
          <p:cNvSpPr>
            <a:spLocks noGrp="1"/>
          </p:cNvSpPr>
          <p:nvPr>
            <p:ph idx="1"/>
          </p:nvPr>
        </p:nvSpPr>
        <p:spPr/>
        <p:txBody>
          <a:bodyPr>
            <a:normAutofit/>
          </a:bodyPr>
          <a:lstStyle/>
          <a:p>
            <a:pPr>
              <a:buNone/>
            </a:pPr>
            <a:r>
              <a:rPr lang="en-US" sz="5400" b="1" baseline="30000" dirty="0"/>
              <a:t>19 </a:t>
            </a:r>
            <a:r>
              <a:rPr lang="en-US" sz="5400" dirty="0"/>
              <a:t>Do not quench the Spirit. </a:t>
            </a:r>
            <a:endParaRPr lang="en-US" sz="5400" dirty="0" smtClean="0"/>
          </a:p>
          <a:p>
            <a:pPr>
              <a:buNone/>
            </a:pPr>
            <a:endParaRPr lang="en-US" sz="5400" dirty="0" smtClean="0"/>
          </a:p>
          <a:p>
            <a:pPr>
              <a:buNone/>
            </a:pPr>
            <a:r>
              <a:rPr lang="en-US" sz="5400" dirty="0" smtClean="0"/>
              <a:t>(Or, “Stop quenching the Spirit”)</a:t>
            </a:r>
            <a:endParaRPr lang="en-US" sz="5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Spiritual Gift?</a:t>
            </a:r>
            <a:endParaRPr lang="en-US" dirty="0"/>
          </a:p>
        </p:txBody>
      </p:sp>
      <p:sp>
        <p:nvSpPr>
          <p:cNvPr id="3" name="Content Placeholder 2"/>
          <p:cNvSpPr>
            <a:spLocks noGrp="1"/>
          </p:cNvSpPr>
          <p:nvPr>
            <p:ph idx="1"/>
          </p:nvPr>
        </p:nvSpPr>
        <p:spPr/>
        <p:txBody>
          <a:bodyPr>
            <a:normAutofit/>
          </a:bodyPr>
          <a:lstStyle/>
          <a:p>
            <a:r>
              <a:rPr lang="en-US" sz="4400" dirty="0" smtClean="0"/>
              <a:t>A special attribute given by the Holy Spirit to every member of the Body of Christ, according to God’s grace, for use within the context of the body.</a:t>
            </a:r>
            <a:endParaRPr lang="en-US" sz="4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2667000"/>
          </a:xfrm>
        </p:spPr>
        <p:txBody>
          <a:bodyPr>
            <a:normAutofit/>
          </a:bodyPr>
          <a:lstStyle/>
          <a:p>
            <a:pPr>
              <a:buNone/>
            </a:pPr>
            <a:r>
              <a:rPr lang="en-US" sz="6000" dirty="0" smtClean="0">
                <a:solidFill>
                  <a:srgbClr val="FF0000"/>
                </a:solidFill>
              </a:rPr>
              <a:t>for use within the context of the body.</a:t>
            </a:r>
            <a:endParaRPr lang="en-US" sz="60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Corinthians 14:30-33</a:t>
            </a:r>
            <a:endParaRPr lang="en-US" dirty="0"/>
          </a:p>
        </p:txBody>
      </p:sp>
      <p:sp>
        <p:nvSpPr>
          <p:cNvPr id="3" name="Content Placeholder 2"/>
          <p:cNvSpPr>
            <a:spLocks noGrp="1"/>
          </p:cNvSpPr>
          <p:nvPr>
            <p:ph idx="1"/>
          </p:nvPr>
        </p:nvSpPr>
        <p:spPr/>
        <p:txBody>
          <a:bodyPr>
            <a:normAutofit/>
          </a:bodyPr>
          <a:lstStyle/>
          <a:p>
            <a:pPr>
              <a:buNone/>
            </a:pPr>
            <a:r>
              <a:rPr lang="en-US" sz="3600" b="1" baseline="30000" dirty="0"/>
              <a:t>30 </a:t>
            </a:r>
            <a:r>
              <a:rPr lang="en-US" sz="3600" dirty="0"/>
              <a:t>If a revelation is made to someone else sitting nearby, let the first person be silent. </a:t>
            </a:r>
            <a:r>
              <a:rPr lang="en-US" sz="3600" b="1" baseline="30000" dirty="0"/>
              <a:t>31 </a:t>
            </a:r>
            <a:r>
              <a:rPr lang="en-US" sz="3600" dirty="0"/>
              <a:t>For you can all prophesy one by one, so that all may learn and all be encouraged. </a:t>
            </a:r>
            <a:r>
              <a:rPr lang="en-US" sz="3600" b="1" baseline="30000" dirty="0"/>
              <a:t>32 </a:t>
            </a:r>
            <a:r>
              <a:rPr lang="en-US" sz="3600" dirty="0"/>
              <a:t>And the spirits of prophets are subject to the prophets, </a:t>
            </a:r>
            <a:r>
              <a:rPr lang="en-US" sz="3600" b="1" baseline="30000" dirty="0"/>
              <a:t>33 </a:t>
            </a:r>
            <a:r>
              <a:rPr lang="en-US" sz="3600" dirty="0"/>
              <a:t>for God is a God not of disorder but of peace.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1:32-34</a:t>
            </a:r>
            <a:endParaRPr lang="en-US" dirty="0"/>
          </a:p>
        </p:txBody>
      </p:sp>
      <p:sp>
        <p:nvSpPr>
          <p:cNvPr id="3" name="Content Placeholder 2"/>
          <p:cNvSpPr>
            <a:spLocks noGrp="1"/>
          </p:cNvSpPr>
          <p:nvPr>
            <p:ph idx="1"/>
          </p:nvPr>
        </p:nvSpPr>
        <p:spPr/>
        <p:txBody>
          <a:bodyPr/>
          <a:lstStyle/>
          <a:p>
            <a:pPr>
              <a:buNone/>
            </a:pPr>
            <a:r>
              <a:rPr lang="en-US" b="1" baseline="30000" dirty="0"/>
              <a:t>32 </a:t>
            </a:r>
            <a:r>
              <a:rPr lang="en-US" dirty="0"/>
              <a:t>And John testified, “I saw the Spirit descending from heaven like a dove, and it remained on him. </a:t>
            </a:r>
            <a:r>
              <a:rPr lang="en-US" b="1" baseline="30000" dirty="0"/>
              <a:t>33 </a:t>
            </a:r>
            <a:r>
              <a:rPr lang="en-US" dirty="0"/>
              <a:t>I myself did not know him, but the one who sent me to baptize with water said to me, ‘He on whom you see the Spirit descend and remain is the one who baptizes with the Holy Spirit.’ </a:t>
            </a:r>
            <a:r>
              <a:rPr lang="en-US" b="1" baseline="30000" dirty="0"/>
              <a:t>34 </a:t>
            </a:r>
            <a:r>
              <a:rPr lang="en-US" dirty="0"/>
              <a:t>And I myself have seen and have testified that this is the Son of God</a:t>
            </a:r>
            <a:r>
              <a:rPr lang="en-US" dirty="0" smtClean="0"/>
              <a: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14:16-17</a:t>
            </a:r>
            <a:endParaRPr lang="en-US" dirty="0"/>
          </a:p>
        </p:txBody>
      </p:sp>
      <p:sp>
        <p:nvSpPr>
          <p:cNvPr id="3" name="Content Placeholder 2"/>
          <p:cNvSpPr>
            <a:spLocks noGrp="1"/>
          </p:cNvSpPr>
          <p:nvPr>
            <p:ph idx="1"/>
          </p:nvPr>
        </p:nvSpPr>
        <p:spPr/>
        <p:txBody>
          <a:bodyPr>
            <a:normAutofit/>
          </a:bodyPr>
          <a:lstStyle/>
          <a:p>
            <a:pPr>
              <a:buNone/>
            </a:pPr>
            <a:r>
              <a:rPr lang="en-US" sz="3600" b="1" baseline="30000" dirty="0" smtClean="0"/>
              <a:t>16</a:t>
            </a:r>
            <a:r>
              <a:rPr lang="en-US" sz="3600" b="1" baseline="30000" dirty="0"/>
              <a:t> </a:t>
            </a:r>
            <a:r>
              <a:rPr lang="en-US" sz="3600" dirty="0"/>
              <a:t>And I will ask the Father, and he will give you another Advocate</a:t>
            </a:r>
            <a:r>
              <a:rPr lang="en-US" sz="3600" dirty="0" smtClean="0"/>
              <a:t>,</a:t>
            </a:r>
            <a:r>
              <a:rPr lang="en-US" sz="3600" dirty="0"/>
              <a:t> to be with you forever. </a:t>
            </a:r>
            <a:r>
              <a:rPr lang="en-US" sz="3600" b="1" baseline="30000" dirty="0"/>
              <a:t>17 </a:t>
            </a:r>
            <a:r>
              <a:rPr lang="en-US" sz="3600" dirty="0"/>
              <a:t>This is the Spirit of truth, whom the world cannot receive, because it neither sees him nor knows him. You know him, because he abides with you, and he will be </a:t>
            </a:r>
            <a:r>
              <a:rPr lang="en-US" sz="3600" dirty="0" smtClean="0"/>
              <a:t>in</a:t>
            </a:r>
            <a:r>
              <a:rPr lang="en-US" sz="3600" dirty="0"/>
              <a:t> you.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Times New Roman" pitchFamily="18" charset="0"/>
                <a:cs typeface="Times New Roman" pitchFamily="18" charset="0"/>
              </a:rPr>
              <a:t>παρακλητος</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4400" dirty="0" smtClean="0"/>
              <a:t>Para “Alongside”</a:t>
            </a:r>
          </a:p>
          <a:p>
            <a:r>
              <a:rPr lang="en-US" sz="4400" dirty="0" err="1" smtClean="0"/>
              <a:t>Kaleo</a:t>
            </a:r>
            <a:r>
              <a:rPr lang="en-US" sz="4400" dirty="0" smtClean="0"/>
              <a:t> “Call”</a:t>
            </a:r>
          </a:p>
          <a:p>
            <a:r>
              <a:rPr lang="en-US" sz="4400" dirty="0" smtClean="0"/>
              <a:t>Called alongside, called to; Stand beside, encourage, defend, advocate</a:t>
            </a:r>
            <a:endParaRPr lang="en-US"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Spiritual Gift?</a:t>
            </a:r>
            <a:endParaRPr lang="en-US" dirty="0"/>
          </a:p>
        </p:txBody>
      </p:sp>
      <p:sp>
        <p:nvSpPr>
          <p:cNvPr id="3" name="Content Placeholder 2"/>
          <p:cNvSpPr>
            <a:spLocks noGrp="1"/>
          </p:cNvSpPr>
          <p:nvPr>
            <p:ph idx="1"/>
          </p:nvPr>
        </p:nvSpPr>
        <p:spPr/>
        <p:txBody>
          <a:bodyPr>
            <a:normAutofit/>
          </a:bodyPr>
          <a:lstStyle/>
          <a:p>
            <a:r>
              <a:rPr lang="en-US" sz="4400" dirty="0" smtClean="0"/>
              <a:t>A special attribute given by the Holy Spirit to every member of the Body of Christ, according to God’s grace, for use within the context of the body.</a:t>
            </a:r>
            <a:endParaRPr lang="en-US" sz="4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14:25-27</a:t>
            </a:r>
            <a:endParaRPr lang="en-US" dirty="0"/>
          </a:p>
        </p:txBody>
      </p:sp>
      <p:sp>
        <p:nvSpPr>
          <p:cNvPr id="3" name="Content Placeholder 2"/>
          <p:cNvSpPr>
            <a:spLocks noGrp="1"/>
          </p:cNvSpPr>
          <p:nvPr>
            <p:ph idx="1"/>
          </p:nvPr>
        </p:nvSpPr>
        <p:spPr/>
        <p:txBody>
          <a:bodyPr>
            <a:normAutofit/>
          </a:bodyPr>
          <a:lstStyle/>
          <a:p>
            <a:pPr>
              <a:buNone/>
            </a:pPr>
            <a:r>
              <a:rPr lang="en-US" sz="4000" b="1" baseline="30000" dirty="0"/>
              <a:t>25 </a:t>
            </a:r>
            <a:r>
              <a:rPr lang="en-US" sz="4000" dirty="0"/>
              <a:t>“I have said these things to you while I am still with you. </a:t>
            </a:r>
            <a:r>
              <a:rPr lang="en-US" sz="4000" b="1" baseline="30000" dirty="0"/>
              <a:t>26 </a:t>
            </a:r>
            <a:r>
              <a:rPr lang="en-US" sz="4000" dirty="0"/>
              <a:t>But the Advocate</a:t>
            </a:r>
            <a:r>
              <a:rPr lang="en-US" sz="4000" dirty="0" smtClean="0"/>
              <a:t>,</a:t>
            </a:r>
            <a:r>
              <a:rPr lang="en-US" sz="4000" dirty="0"/>
              <a:t> the Holy Spirit, whom the Father will send in my name, will teach you everything, and remind you of all that I have said to you.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buNone/>
            </a:pPr>
            <a:r>
              <a:rPr lang="en-US" sz="4800" b="1" baseline="30000" dirty="0"/>
              <a:t>27 </a:t>
            </a:r>
            <a:r>
              <a:rPr lang="en-US" sz="4800" dirty="0"/>
              <a:t>Peace I leave with you; my peace I give to you. I do not give to you as the world gives. Do not let your hearts be troubled, and do not let them be afraid.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15:26-27</a:t>
            </a:r>
            <a:endParaRPr lang="en-US" dirty="0"/>
          </a:p>
        </p:txBody>
      </p:sp>
      <p:sp>
        <p:nvSpPr>
          <p:cNvPr id="3" name="Content Placeholder 2"/>
          <p:cNvSpPr>
            <a:spLocks noGrp="1"/>
          </p:cNvSpPr>
          <p:nvPr>
            <p:ph idx="1"/>
          </p:nvPr>
        </p:nvSpPr>
        <p:spPr/>
        <p:txBody>
          <a:bodyPr>
            <a:normAutofit/>
          </a:bodyPr>
          <a:lstStyle/>
          <a:p>
            <a:pPr>
              <a:buNone/>
            </a:pPr>
            <a:r>
              <a:rPr lang="en-US" sz="4000" b="1" baseline="30000" dirty="0"/>
              <a:t>26 </a:t>
            </a:r>
            <a:r>
              <a:rPr lang="en-US" sz="4000" dirty="0"/>
              <a:t>“When the </a:t>
            </a:r>
            <a:r>
              <a:rPr lang="en-US" sz="4000" dirty="0" smtClean="0"/>
              <a:t>Advocate</a:t>
            </a:r>
            <a:r>
              <a:rPr lang="en-US" sz="4000" dirty="0"/>
              <a:t> comes, whom I will send to you from the Father, the Spirit of truth who comes from the Father, he will testify on my behalf. </a:t>
            </a:r>
            <a:r>
              <a:rPr lang="en-US" sz="4000" b="1" baseline="30000" dirty="0"/>
              <a:t>27 </a:t>
            </a:r>
            <a:r>
              <a:rPr lang="en-US" sz="4000" dirty="0"/>
              <a:t>You also are to testify because you have been with me from the beginning.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16:7-11</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baseline="30000" dirty="0"/>
              <a:t>7 </a:t>
            </a:r>
            <a:r>
              <a:rPr lang="en-US" dirty="0"/>
              <a:t>Nevertheless I tell you the truth: it is to your advantage that I go away, for if I do not go away, the </a:t>
            </a:r>
            <a:r>
              <a:rPr lang="en-US" dirty="0" smtClean="0"/>
              <a:t>Advocate</a:t>
            </a:r>
            <a:r>
              <a:rPr lang="en-US" baseline="30000" dirty="0"/>
              <a:t> </a:t>
            </a:r>
            <a:r>
              <a:rPr lang="en-US" dirty="0" smtClean="0"/>
              <a:t>will </a:t>
            </a:r>
            <a:r>
              <a:rPr lang="en-US" dirty="0"/>
              <a:t>not come to you; but if I go, I will send him to you. </a:t>
            </a:r>
            <a:r>
              <a:rPr lang="en-US" b="1" baseline="30000" dirty="0"/>
              <a:t>8 </a:t>
            </a:r>
            <a:r>
              <a:rPr lang="en-US" dirty="0"/>
              <a:t>And when he comes, he will prove the world wrong </a:t>
            </a:r>
            <a:r>
              <a:rPr lang="en-US" dirty="0" smtClean="0"/>
              <a:t>about</a:t>
            </a:r>
            <a:r>
              <a:rPr lang="en-US" dirty="0"/>
              <a:t> sin and righteousness and judgment: </a:t>
            </a:r>
            <a:r>
              <a:rPr lang="en-US" b="1" baseline="30000" dirty="0"/>
              <a:t>9 </a:t>
            </a:r>
            <a:r>
              <a:rPr lang="en-US" dirty="0"/>
              <a:t>about sin, because they do not believe in me; </a:t>
            </a:r>
            <a:r>
              <a:rPr lang="en-US" b="1" baseline="30000" dirty="0"/>
              <a:t>10 </a:t>
            </a:r>
            <a:r>
              <a:rPr lang="en-US" dirty="0"/>
              <a:t>about righteousness, because I am going to the Father and you will see me no longer; </a:t>
            </a:r>
            <a:r>
              <a:rPr lang="en-US" b="1" baseline="30000" dirty="0"/>
              <a:t>11 </a:t>
            </a:r>
            <a:r>
              <a:rPr lang="en-US" dirty="0"/>
              <a:t>about judgment, because the ruler of this world has been condemned.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14:12</a:t>
            </a:r>
            <a:endParaRPr lang="en-US" dirty="0"/>
          </a:p>
        </p:txBody>
      </p:sp>
      <p:sp>
        <p:nvSpPr>
          <p:cNvPr id="3" name="Content Placeholder 2"/>
          <p:cNvSpPr>
            <a:spLocks noGrp="1"/>
          </p:cNvSpPr>
          <p:nvPr>
            <p:ph idx="1"/>
          </p:nvPr>
        </p:nvSpPr>
        <p:spPr/>
        <p:txBody>
          <a:bodyPr>
            <a:normAutofit/>
          </a:bodyPr>
          <a:lstStyle/>
          <a:p>
            <a:pPr>
              <a:buNone/>
            </a:pPr>
            <a:r>
              <a:rPr lang="en-US" sz="4800" b="1" baseline="30000" dirty="0"/>
              <a:t>12 </a:t>
            </a:r>
            <a:r>
              <a:rPr lang="en-US" sz="4800" dirty="0"/>
              <a:t>Very truly, I tell you, the one who believes in me will also do the works that I do and, in fact, will do greater works than these, because I am going to the Father.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4:13-14</a:t>
            </a:r>
            <a:endParaRPr lang="en-US" dirty="0"/>
          </a:p>
        </p:txBody>
      </p:sp>
      <p:sp>
        <p:nvSpPr>
          <p:cNvPr id="3" name="Content Placeholder 2"/>
          <p:cNvSpPr>
            <a:spLocks noGrp="1"/>
          </p:cNvSpPr>
          <p:nvPr>
            <p:ph idx="1"/>
          </p:nvPr>
        </p:nvSpPr>
        <p:spPr/>
        <p:txBody>
          <a:bodyPr>
            <a:normAutofit/>
          </a:bodyPr>
          <a:lstStyle/>
          <a:p>
            <a:pPr>
              <a:buNone/>
            </a:pPr>
            <a:r>
              <a:rPr lang="en-US" sz="3600" b="1" baseline="30000" dirty="0"/>
              <a:t>13 </a:t>
            </a:r>
            <a:r>
              <a:rPr lang="en-US" sz="3600" dirty="0"/>
              <a:t>Jesus said to her, “Everyone who drinks of this water will be thirsty again, </a:t>
            </a:r>
            <a:r>
              <a:rPr lang="en-US" sz="3600" b="1" baseline="30000" dirty="0"/>
              <a:t>14 </a:t>
            </a:r>
            <a:r>
              <a:rPr lang="en-US" sz="3600" dirty="0"/>
              <a:t>but those who drink of the water that I will give them will never be thirsty. The water that I will give will become in them a spring of water gushing up to eternal life.”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7:37-39</a:t>
            </a:r>
            <a:endParaRPr lang="en-US" dirty="0"/>
          </a:p>
        </p:txBody>
      </p:sp>
      <p:sp>
        <p:nvSpPr>
          <p:cNvPr id="3" name="Content Placeholder 2"/>
          <p:cNvSpPr>
            <a:spLocks noGrp="1"/>
          </p:cNvSpPr>
          <p:nvPr>
            <p:ph idx="1"/>
          </p:nvPr>
        </p:nvSpPr>
        <p:spPr/>
        <p:txBody>
          <a:bodyPr>
            <a:normAutofit/>
          </a:bodyPr>
          <a:lstStyle/>
          <a:p>
            <a:pPr>
              <a:buNone/>
            </a:pPr>
            <a:r>
              <a:rPr lang="en-US" b="1" baseline="30000" dirty="0"/>
              <a:t>37 </a:t>
            </a:r>
            <a:r>
              <a:rPr lang="en-US" dirty="0"/>
              <a:t>On the last day of the festival, the great day, while Jesus was standing there, he cried out, “Let anyone who is thirsty come to me, </a:t>
            </a:r>
            <a:r>
              <a:rPr lang="en-US" b="1" baseline="30000" dirty="0"/>
              <a:t>38 </a:t>
            </a:r>
            <a:r>
              <a:rPr lang="en-US" dirty="0"/>
              <a:t>and let the one who believes in me drink. </a:t>
            </a:r>
            <a:r>
              <a:rPr lang="en-US" dirty="0" smtClean="0"/>
              <a:t>As</a:t>
            </a:r>
            <a:r>
              <a:rPr lang="en-US" dirty="0"/>
              <a:t> the scripture has said, ‘Out of the believer’s </a:t>
            </a:r>
            <a:r>
              <a:rPr lang="en-US" dirty="0" smtClean="0"/>
              <a:t>heart</a:t>
            </a:r>
            <a:r>
              <a:rPr lang="en-US" dirty="0"/>
              <a:t> shall flow rivers of living water.’” </a:t>
            </a:r>
            <a:r>
              <a:rPr lang="en-US" b="1" baseline="30000" dirty="0"/>
              <a:t>39 </a:t>
            </a:r>
            <a:r>
              <a:rPr lang="en-US" dirty="0"/>
              <a:t>Now he said this about the Spirit, which believers in him were to receive; for as yet there was no Spirit</a:t>
            </a:r>
            <a:r>
              <a:rPr lang="en-US" dirty="0" smtClean="0"/>
              <a:t>,</a:t>
            </a:r>
            <a:r>
              <a:rPr lang="en-US" dirty="0"/>
              <a:t> because Jesus was not yet glorified.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Ellen White, </a:t>
            </a:r>
            <a:r>
              <a:rPr lang="en-US" i="1" dirty="0" smtClean="0"/>
              <a:t>Evangelism </a:t>
            </a:r>
            <a:r>
              <a:rPr lang="en-US" dirty="0" smtClean="0"/>
              <a:t>p. 699</a:t>
            </a:r>
            <a:endParaRPr lang="en-US" dirty="0"/>
          </a:p>
        </p:txBody>
      </p:sp>
      <p:sp>
        <p:nvSpPr>
          <p:cNvPr id="3" name="Content Placeholder 2"/>
          <p:cNvSpPr>
            <a:spLocks noGrp="1"/>
          </p:cNvSpPr>
          <p:nvPr>
            <p:ph idx="1"/>
          </p:nvPr>
        </p:nvSpPr>
        <p:spPr/>
        <p:txBody>
          <a:bodyPr>
            <a:normAutofit/>
          </a:bodyPr>
          <a:lstStyle/>
          <a:p>
            <a:pPr>
              <a:buNone/>
            </a:pPr>
            <a:r>
              <a:rPr lang="en-US" sz="4000" dirty="0"/>
              <a:t>“When we have entire, wholehearted consecration to the service of Christ, God will recognize the fact by an outpouring of His Spirit without measure; but this will not be while the largest portion of our church are not laborers together with God.”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Corinthians 12:4-6</a:t>
            </a:r>
            <a:endParaRPr lang="en-US" dirty="0"/>
          </a:p>
        </p:txBody>
      </p:sp>
      <p:sp>
        <p:nvSpPr>
          <p:cNvPr id="3" name="Content Placeholder 2"/>
          <p:cNvSpPr>
            <a:spLocks noGrp="1"/>
          </p:cNvSpPr>
          <p:nvPr>
            <p:ph idx="1"/>
          </p:nvPr>
        </p:nvSpPr>
        <p:spPr/>
        <p:txBody>
          <a:bodyPr>
            <a:normAutofit/>
          </a:bodyPr>
          <a:lstStyle/>
          <a:p>
            <a:pPr>
              <a:buNone/>
            </a:pPr>
            <a:r>
              <a:rPr lang="en-US" sz="4000" b="1" baseline="30000" dirty="0"/>
              <a:t>4 </a:t>
            </a:r>
            <a:r>
              <a:rPr lang="en-US" sz="4000" dirty="0"/>
              <a:t>Now there are varieties of gifts, but the same Spirit; </a:t>
            </a:r>
            <a:r>
              <a:rPr lang="en-US" sz="4000" b="1" baseline="30000" dirty="0"/>
              <a:t>5 </a:t>
            </a:r>
            <a:r>
              <a:rPr lang="en-US" sz="4000" dirty="0"/>
              <a:t>and there are varieties of services, but the same Lord; </a:t>
            </a:r>
            <a:r>
              <a:rPr lang="en-US" sz="4000" b="1" baseline="30000" dirty="0"/>
              <a:t>6 </a:t>
            </a:r>
            <a:r>
              <a:rPr lang="en-US" sz="4000" dirty="0"/>
              <a:t>and there are varieties of activities, but it is the same God who activates all of them in everyone.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01.png"/>
          <p:cNvPicPr>
            <a:picLocks noChangeAspect="1"/>
          </p:cNvPicPr>
          <p:nvPr/>
        </p:nvPicPr>
        <p:blipFill>
          <a:blip r:embed="rId2" cstate="print"/>
          <a:stretch>
            <a:fillRect/>
          </a:stretch>
        </p:blipFill>
        <p:spPr>
          <a:xfrm>
            <a:off x="600952" y="0"/>
            <a:ext cx="7942096"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rmon downloads.jpg"/>
          <p:cNvPicPr>
            <a:picLocks noChangeAspect="1"/>
          </p:cNvPicPr>
          <p:nvPr/>
        </p:nvPicPr>
        <p:blipFill>
          <a:blip r:embed="rId2" cstate="print"/>
          <a:stretch>
            <a:fillRect/>
          </a:stretch>
        </p:blipFill>
        <p:spPr>
          <a:xfrm>
            <a:off x="0" y="832748"/>
            <a:ext cx="9144000" cy="51925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Administration (1 Cor. 12:28)</a:t>
            </a:r>
            <a:endParaRPr lang="en-US" dirty="0"/>
          </a:p>
        </p:txBody>
      </p:sp>
      <p:sp>
        <p:nvSpPr>
          <p:cNvPr id="3" name="Content Placeholder 2"/>
          <p:cNvSpPr>
            <a:spLocks noGrp="1"/>
          </p:cNvSpPr>
          <p:nvPr>
            <p:ph idx="1"/>
          </p:nvPr>
        </p:nvSpPr>
        <p:spPr/>
        <p:txBody>
          <a:bodyPr/>
          <a:lstStyle/>
          <a:p>
            <a:r>
              <a:rPr lang="en-US" dirty="0"/>
              <a:t>The ability to understand what makes an organization </a:t>
            </a:r>
            <a:r>
              <a:rPr lang="en-US" dirty="0" smtClean="0"/>
              <a:t>function</a:t>
            </a:r>
          </a:p>
          <a:p>
            <a:r>
              <a:rPr lang="en-US" dirty="0" smtClean="0"/>
              <a:t>Develop strategies to reach goals, organize people, tasks, and events</a:t>
            </a:r>
          </a:p>
          <a:p>
            <a:r>
              <a:rPr lang="en-US" dirty="0" smtClean="0"/>
              <a:t>Help ministries become more effective and efficient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Apostleship (1 Cor. 12:28; Eph. 4:11)</a:t>
            </a:r>
            <a:endParaRPr lang="en-US" dirty="0"/>
          </a:p>
        </p:txBody>
      </p:sp>
      <p:sp>
        <p:nvSpPr>
          <p:cNvPr id="3" name="Content Placeholder 2"/>
          <p:cNvSpPr>
            <a:spLocks noGrp="1"/>
          </p:cNvSpPr>
          <p:nvPr>
            <p:ph idx="1"/>
          </p:nvPr>
        </p:nvSpPr>
        <p:spPr/>
        <p:txBody>
          <a:bodyPr/>
          <a:lstStyle/>
          <a:p>
            <a:r>
              <a:rPr lang="en-US" dirty="0"/>
              <a:t>The ability to start and oversee the development of new churches or </a:t>
            </a:r>
            <a:r>
              <a:rPr lang="en-US" dirty="0" smtClean="0"/>
              <a:t>ministries</a:t>
            </a:r>
          </a:p>
          <a:p>
            <a:r>
              <a:rPr lang="en-US" dirty="0" smtClean="0"/>
              <a:t>Desire to minister to </a:t>
            </a:r>
            <a:r>
              <a:rPr lang="en-US" dirty="0" err="1" smtClean="0"/>
              <a:t>unchurched</a:t>
            </a:r>
            <a:r>
              <a:rPr lang="en-US" dirty="0" smtClean="0"/>
              <a:t> people</a:t>
            </a:r>
          </a:p>
          <a:p>
            <a:r>
              <a:rPr lang="en-US" dirty="0" smtClean="0"/>
              <a:t>Take responsibility to oversee new ministries or churches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Crafting/Craftsmanship (Ex. 35:30-33)</a:t>
            </a:r>
            <a:endParaRPr lang="en-US" dirty="0"/>
          </a:p>
        </p:txBody>
      </p:sp>
      <p:sp>
        <p:nvSpPr>
          <p:cNvPr id="3" name="Content Placeholder 2"/>
          <p:cNvSpPr>
            <a:spLocks noGrp="1"/>
          </p:cNvSpPr>
          <p:nvPr>
            <p:ph idx="1"/>
          </p:nvPr>
        </p:nvSpPr>
        <p:spPr/>
        <p:txBody>
          <a:bodyPr/>
          <a:lstStyle/>
          <a:p>
            <a:r>
              <a:rPr lang="en-US" dirty="0"/>
              <a:t>The divine enablement to creatively design or construct items to be used for </a:t>
            </a:r>
            <a:r>
              <a:rPr lang="en-US" dirty="0" smtClean="0"/>
              <a:t>ministry</a:t>
            </a:r>
          </a:p>
          <a:p>
            <a:r>
              <a:rPr lang="en-US" dirty="0" smtClean="0"/>
              <a:t>Serve with their hands to meet needs of ministries</a:t>
            </a:r>
          </a:p>
          <a:p>
            <a:r>
              <a:rPr lang="en-US" dirty="0" smtClean="0"/>
              <a:t>Skilled in working with different raw materials</a:t>
            </a:r>
          </a:p>
          <a:p>
            <a:r>
              <a:rPr lang="en-US" dirty="0" smtClean="0"/>
              <a:t>Can be traditional materials (wood, cloth, glass) or computer/internet assets!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ftssurvey.jpg"/>
          <p:cNvPicPr>
            <a:picLocks noChangeAspect="1"/>
          </p:cNvPicPr>
          <p:nvPr/>
        </p:nvPicPr>
        <p:blipFill>
          <a:blip r:embed="rId2" cstate="print"/>
          <a:stretch>
            <a:fillRect/>
          </a:stretch>
        </p:blipFill>
        <p:spPr>
          <a:xfrm>
            <a:off x="642366" y="0"/>
            <a:ext cx="7859268"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332</Words>
  <Application>Microsoft Office PowerPoint</Application>
  <PresentationFormat>On-screen Show (4:3)</PresentationFormat>
  <Paragraphs>51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Office Theme</vt:lpstr>
      <vt:lpstr>Spiritual Gifts III: Church Lego</vt:lpstr>
      <vt:lpstr>What is a Spiritual Gift?</vt:lpstr>
      <vt:lpstr>1 Corinthians 12:4-6</vt:lpstr>
      <vt:lpstr>PowerPoint Presentation</vt:lpstr>
      <vt:lpstr>PowerPoint Presentation</vt:lpstr>
      <vt:lpstr>Administration (1 Cor. 12:28)</vt:lpstr>
      <vt:lpstr>Apostleship (1 Cor. 12:28; Eph. 4:11)</vt:lpstr>
      <vt:lpstr>Crafting/Craftsmanship (Ex. 35:30-33)</vt:lpstr>
      <vt:lpstr>PowerPoint Presentation</vt:lpstr>
      <vt:lpstr>PowerPoint Presentation</vt:lpstr>
      <vt:lpstr>PowerPoint Presentation</vt:lpstr>
      <vt:lpstr>PowerPoint Presentation</vt:lpstr>
      <vt:lpstr>1 Thessalonians 5:19</vt:lpstr>
      <vt:lpstr>What is a Spiritual Gift?</vt:lpstr>
      <vt:lpstr>PowerPoint Presentation</vt:lpstr>
      <vt:lpstr>1 Corinthians 14:30-33</vt:lpstr>
      <vt:lpstr>John 1:32-34</vt:lpstr>
      <vt:lpstr>John 14:16-17</vt:lpstr>
      <vt:lpstr>παρακλητος</vt:lpstr>
      <vt:lpstr>John 14:25-27</vt:lpstr>
      <vt:lpstr>PowerPoint Presentation</vt:lpstr>
      <vt:lpstr>John 15:26-27</vt:lpstr>
      <vt:lpstr>John 16:7-11</vt:lpstr>
      <vt:lpstr>John 14:12</vt:lpstr>
      <vt:lpstr>John 4:13-14</vt:lpstr>
      <vt:lpstr>John 7:37-39</vt:lpstr>
      <vt:lpstr>Ellen White, Evangelism p. 699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Kakazu</dc:creator>
  <cp:lastModifiedBy>Kevin Kakazu</cp:lastModifiedBy>
  <cp:revision>15</cp:revision>
  <dcterms:created xsi:type="dcterms:W3CDTF">2019-06-01T13:08:30Z</dcterms:created>
  <dcterms:modified xsi:type="dcterms:W3CDTF">2019-06-04T18:57:44Z</dcterms:modified>
</cp:coreProperties>
</file>